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74" r:id="rId3"/>
    <p:sldId id="275" r:id="rId4"/>
    <p:sldId id="260" r:id="rId5"/>
    <p:sldId id="257" r:id="rId6"/>
    <p:sldId id="258" r:id="rId7"/>
    <p:sldId id="264" r:id="rId8"/>
    <p:sldId id="259" r:id="rId9"/>
    <p:sldId id="263" r:id="rId10"/>
    <p:sldId id="262" r:id="rId11"/>
    <p:sldId id="273" r:id="rId12"/>
    <p:sldId id="267" r:id="rId13"/>
    <p:sldId id="270" r:id="rId14"/>
    <p:sldId id="269" r:id="rId15"/>
    <p:sldId id="268" r:id="rId16"/>
    <p:sldId id="278" r:id="rId17"/>
    <p:sldId id="265" r:id="rId18"/>
    <p:sldId id="266" r:id="rId19"/>
    <p:sldId id="279" r:id="rId20"/>
    <p:sldId id="280" r:id="rId21"/>
    <p:sldId id="261" r:id="rId22"/>
    <p:sldId id="276" r:id="rId23"/>
    <p:sldId id="277" r:id="rId24"/>
    <p:sldId id="272" r:id="rId25"/>
    <p:sldId id="27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029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5EA93-D7A7-468F-88F9-C0491BB418B2}" type="datetimeFigureOut">
              <a:rPr lang="en-029" smtClean="0"/>
              <a:t>08/13/2015</a:t>
            </a:fld>
            <a:endParaRPr lang="en-029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029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02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D3FE7-0511-4F75-9EE1-71FE3F1DEFFC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703878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dc.gov.bb/index.php?option=com_content&amp;view=article&amp;id=13&amp;Itemid=2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6A569-FA99-431A-BF4D-0B6F25526D0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936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029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Managing rapid urbanisation</a:t>
            </a:r>
            <a:endParaRPr lang="en-GB" sz="1200" b="1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029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Population Trends (1990 to 2010)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029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Suburbanisation:</a:t>
            </a:r>
            <a:r>
              <a:rPr lang="en-029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029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Barbados is characterised more by suburbanisation than urbanisation.  In 2010 the population in the Urban Corridor (UC) comprised 66.3% of the total population, down from 67.9% in 2000.  In addition, 67.8% of occupied dwellings were in the UC in 2010 as opposed to 69.7% in 2000.  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029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Ageing Population:</a:t>
            </a:r>
            <a:r>
              <a:rPr lang="en-029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1990 the proportion of under-15s was 24.1%, falling to 21.5% in 2000, and 19.7% in 2010 (Barbados Statistical Service, 2013).  </a:t>
            </a:r>
          </a:p>
          <a:p>
            <a:r>
              <a:rPr lang="en-029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Housing Stock Growth outside of the UC:</a:t>
            </a:r>
            <a:r>
              <a:rPr lang="en-029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total housing stock grew by 11.4% over the period 1990 to 2000, but only by 2.8% between 2000 and 2010.  The majority of growth in the housing stock was outside of the UC.</a:t>
            </a:r>
          </a:p>
          <a:p>
            <a:r>
              <a:rPr lang="en-029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Out-migration from Urban Parishes:</a:t>
            </a:r>
            <a:r>
              <a:rPr lang="en-029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Net movement out of the most urbanised parishes (St. Michael, Christ Church, St. James, St. Peter) resulted in a population decline in these areas of nearly 1,500 persons.  St. Michael had the highest net out-movement (2,505) and St. Philip had the net highest in-movement (1,081).</a:t>
            </a:r>
          </a:p>
          <a:p>
            <a:r>
              <a:rPr lang="en-GB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 Policy Responses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029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Urban Development Commission (UDC):</a:t>
            </a:r>
            <a:r>
              <a:rPr lang="en-029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Established in 1997 to: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‘…provide services and programmes that would assist in the eradication of poverty and to enhance sustainable quality of life and high standards of living for the urban population’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r>
              <a:rPr lang="en-029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Rural Development Commission (RDC):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established in 1996 to: </a:t>
            </a:r>
            <a:r>
              <a:rPr lang="en-GB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‘…inter alia provide for the improvement of social amenities, assist small farmers, and establish and develop cottage industries in rural areas’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(Government of Barbados, 1997, p. 3).  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 </a:t>
            </a:r>
            <a:r>
              <a:rPr lang="en-GB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http://www.udc.gov.bb/index.php?option=com_content&amp;view=article&amp;id=13&amp;Itemid=2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[Accessed 13</a:t>
            </a:r>
            <a:r>
              <a:rPr lang="en-GB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May 2015]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D6A569-FA99-431A-BF4D-0B6F25526D0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979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02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55C6-DD0D-48C3-9723-8E8C38FD0736}" type="datetimeFigureOut">
              <a:rPr lang="en-029" smtClean="0"/>
              <a:t>08/13/2015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68E0-1993-44CD-977C-7BA72E9DED85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12040965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55C6-DD0D-48C3-9723-8E8C38FD0736}" type="datetimeFigureOut">
              <a:rPr lang="en-029" smtClean="0"/>
              <a:t>08/13/2015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68E0-1993-44CD-977C-7BA72E9DED85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2137623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55C6-DD0D-48C3-9723-8E8C38FD0736}" type="datetimeFigureOut">
              <a:rPr lang="en-029" smtClean="0"/>
              <a:t>08/13/2015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68E0-1993-44CD-977C-7BA72E9DED85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2948012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55C6-DD0D-48C3-9723-8E8C38FD0736}" type="datetimeFigureOut">
              <a:rPr lang="en-029" smtClean="0"/>
              <a:t>08/13/2015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68E0-1993-44CD-977C-7BA72E9DED85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2164991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55C6-DD0D-48C3-9723-8E8C38FD0736}" type="datetimeFigureOut">
              <a:rPr lang="en-029" smtClean="0"/>
              <a:t>08/13/2015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68E0-1993-44CD-977C-7BA72E9DED85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945881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55C6-DD0D-48C3-9723-8E8C38FD0736}" type="datetimeFigureOut">
              <a:rPr lang="en-029" smtClean="0"/>
              <a:t>08/13/2015</a:t>
            </a:fld>
            <a:endParaRPr lang="en-02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68E0-1993-44CD-977C-7BA72E9DED85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914046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55C6-DD0D-48C3-9723-8E8C38FD0736}" type="datetimeFigureOut">
              <a:rPr lang="en-029" smtClean="0"/>
              <a:t>08/13/2015</a:t>
            </a:fld>
            <a:endParaRPr lang="en-029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68E0-1993-44CD-977C-7BA72E9DED85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2328349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55C6-DD0D-48C3-9723-8E8C38FD0736}" type="datetimeFigureOut">
              <a:rPr lang="en-029" smtClean="0"/>
              <a:t>08/13/2015</a:t>
            </a:fld>
            <a:endParaRPr lang="en-029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68E0-1993-44CD-977C-7BA72E9DED85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3683504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55C6-DD0D-48C3-9723-8E8C38FD0736}" type="datetimeFigureOut">
              <a:rPr lang="en-029" smtClean="0"/>
              <a:t>08/13/2015</a:t>
            </a:fld>
            <a:endParaRPr lang="en-029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68E0-1993-44CD-977C-7BA72E9DED85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2989863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55C6-DD0D-48C3-9723-8E8C38FD0736}" type="datetimeFigureOut">
              <a:rPr lang="en-029" smtClean="0"/>
              <a:t>08/13/2015</a:t>
            </a:fld>
            <a:endParaRPr lang="en-02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68E0-1993-44CD-977C-7BA72E9DED85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1758325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029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955C6-DD0D-48C3-9723-8E8C38FD0736}" type="datetimeFigureOut">
              <a:rPr lang="en-029" smtClean="0"/>
              <a:t>08/13/2015</a:t>
            </a:fld>
            <a:endParaRPr lang="en-02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02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3868E0-1993-44CD-977C-7BA72E9DED85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2510612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955C6-DD0D-48C3-9723-8E8C38FD0736}" type="datetimeFigureOut">
              <a:rPr lang="en-029" smtClean="0"/>
              <a:t>08/13/2015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868E0-1993-44CD-977C-7BA72E9DED85}" type="slidenum">
              <a:rPr lang="en-029" smtClean="0"/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val="668500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Urban Water Management</a:t>
            </a:r>
            <a:endParaRPr lang="en-029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67200"/>
            <a:ext cx="6400800" cy="1752600"/>
          </a:xfrm>
        </p:spPr>
        <p:txBody>
          <a:bodyPr>
            <a:normAutofit fontScale="92500"/>
          </a:bodyPr>
          <a:lstStyle/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Sustainable Cities Course</a:t>
            </a:r>
          </a:p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Accra Beach Hotel, Bridgetown, Barbados</a:t>
            </a:r>
          </a:p>
          <a:p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11-14 August, 2015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029" dirty="0"/>
          </a:p>
        </p:txBody>
      </p:sp>
    </p:spTree>
    <p:extLst>
      <p:ext uri="{BB962C8B-B14F-4D97-AF65-F5344CB8AC3E}">
        <p14:creationId xmlns:p14="http://schemas.microsoft.com/office/powerpoint/2010/main" val="4029081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So what are the water related challenges facing urban areas in the Caribbean?</a:t>
            </a:r>
            <a:endParaRPr lang="en-029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Let’s have your thoughts…….</a:t>
            </a:r>
            <a:endParaRPr lang="en-029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92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Water Management</a:t>
            </a:r>
            <a:endParaRPr lang="en-029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/>
              <a:t>Water security</a:t>
            </a:r>
          </a:p>
          <a:p>
            <a:pPr lvl="1"/>
            <a:r>
              <a:rPr lang="en-US" dirty="0" smtClean="0"/>
              <a:t>Quantity</a:t>
            </a:r>
          </a:p>
          <a:p>
            <a:pPr lvl="1"/>
            <a:r>
              <a:rPr lang="en-US" dirty="0" smtClean="0"/>
              <a:t>Quality</a:t>
            </a:r>
          </a:p>
          <a:p>
            <a:pPr lvl="1"/>
            <a:r>
              <a:rPr lang="en-US" dirty="0" smtClean="0"/>
              <a:t>Accessibility</a:t>
            </a:r>
          </a:p>
          <a:p>
            <a:pPr lvl="1"/>
            <a:r>
              <a:rPr lang="en-US" dirty="0" smtClean="0"/>
              <a:t>Affordability</a:t>
            </a:r>
          </a:p>
          <a:p>
            <a:pPr lvl="2"/>
            <a:r>
              <a:rPr lang="en-US" dirty="0" smtClean="0"/>
              <a:t>Who should pay</a:t>
            </a:r>
          </a:p>
          <a:p>
            <a:pPr lvl="2"/>
            <a:r>
              <a:rPr lang="en-US" dirty="0" smtClean="0"/>
              <a:t>How should we pay</a:t>
            </a:r>
          </a:p>
          <a:p>
            <a:pPr lvl="2"/>
            <a:r>
              <a:rPr lang="en-US" dirty="0" smtClean="0"/>
              <a:t>How much should we pay</a:t>
            </a:r>
          </a:p>
          <a:p>
            <a:pPr lvl="1"/>
            <a:endParaRPr lang="en-US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Water supply</a:t>
            </a:r>
          </a:p>
          <a:p>
            <a:pPr lvl="1"/>
            <a:r>
              <a:rPr lang="en-US" b="1" dirty="0" smtClean="0"/>
              <a:t>Resource limitations</a:t>
            </a:r>
          </a:p>
          <a:p>
            <a:pPr lvl="1"/>
            <a:r>
              <a:rPr lang="en-US" b="1" dirty="0" smtClean="0"/>
              <a:t>Service operation &amp; management</a:t>
            </a:r>
          </a:p>
          <a:p>
            <a:r>
              <a:rPr lang="en-US" b="1" dirty="0" smtClean="0"/>
              <a:t>Wastewater</a:t>
            </a:r>
          </a:p>
          <a:p>
            <a:pPr lvl="1"/>
            <a:r>
              <a:rPr lang="en-US" b="1" dirty="0" smtClean="0"/>
              <a:t>Re-engineering</a:t>
            </a:r>
          </a:p>
          <a:p>
            <a:pPr lvl="1"/>
            <a:r>
              <a:rPr lang="en-US" b="1" dirty="0" smtClean="0"/>
              <a:t>Resource recovery</a:t>
            </a:r>
          </a:p>
          <a:p>
            <a:r>
              <a:rPr lang="en-US" b="1" dirty="0" smtClean="0"/>
              <a:t>Water related hazards</a:t>
            </a:r>
          </a:p>
          <a:p>
            <a:pPr lvl="1"/>
            <a:r>
              <a:rPr lang="en-US" b="1" dirty="0" smtClean="0"/>
              <a:t>Role of town planning</a:t>
            </a:r>
            <a:endParaRPr lang="en-029" b="1" dirty="0"/>
          </a:p>
        </p:txBody>
      </p:sp>
    </p:spTree>
    <p:extLst>
      <p:ext uri="{BB962C8B-B14F-4D97-AF65-F5344CB8AC3E}">
        <p14:creationId xmlns:p14="http://schemas.microsoft.com/office/powerpoint/2010/main" val="270201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Climate related hazard impacts on urban environments</a:t>
            </a:r>
            <a:endParaRPr lang="en-029" sz="24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54892"/>
            <a:ext cx="5138738" cy="575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46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Goals and levels of management</a:t>
            </a:r>
            <a:endParaRPr lang="en-029" sz="36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5"/>
          <a:stretch/>
        </p:blipFill>
        <p:spPr bwMode="auto">
          <a:xfrm>
            <a:off x="2819400" y="1129990"/>
            <a:ext cx="3425288" cy="5575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4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City as an organism</a:t>
            </a:r>
            <a:endParaRPr lang="en-029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3" y="1533525"/>
            <a:ext cx="5172075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605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An Integrated Approach</a:t>
            </a:r>
            <a:endParaRPr lang="en-029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12" y="1066800"/>
            <a:ext cx="6111788" cy="5556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796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Recent thinking in IUWM</a:t>
            </a:r>
            <a:endParaRPr lang="en-029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Response to changing circumstances</a:t>
            </a:r>
          </a:p>
          <a:p>
            <a:pPr lvl="1"/>
            <a:r>
              <a:rPr lang="en-US" b="1" dirty="0" smtClean="0"/>
              <a:t>Manufactured hazards</a:t>
            </a:r>
          </a:p>
          <a:p>
            <a:pPr lvl="1"/>
            <a:r>
              <a:rPr lang="en-US" b="1" dirty="0" smtClean="0"/>
              <a:t>Changing perceptions &amp; expectations</a:t>
            </a:r>
          </a:p>
          <a:p>
            <a:pPr lvl="1"/>
            <a:r>
              <a:rPr lang="en-US" b="1" dirty="0" smtClean="0"/>
              <a:t>Responding to complexity</a:t>
            </a:r>
          </a:p>
          <a:p>
            <a:pPr lvl="1"/>
            <a:r>
              <a:rPr lang="en-US" b="1" dirty="0" smtClean="0"/>
              <a:t>Finance &amp; economics</a:t>
            </a:r>
            <a:endParaRPr lang="en-029" b="1" dirty="0"/>
          </a:p>
        </p:txBody>
      </p:sp>
    </p:spTree>
    <p:extLst>
      <p:ext uri="{BB962C8B-B14F-4D97-AF65-F5344CB8AC3E}">
        <p14:creationId xmlns:p14="http://schemas.microsoft.com/office/powerpoint/2010/main" val="59455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07306"/>
            <a:ext cx="8101013" cy="486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400" y="6248400"/>
            <a:ext cx="313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Wong and Brown, 2009</a:t>
            </a:r>
            <a:endParaRPr lang="en-029" dirty="0"/>
          </a:p>
        </p:txBody>
      </p:sp>
    </p:spTree>
    <p:extLst>
      <p:ext uri="{BB962C8B-B14F-4D97-AF65-F5344CB8AC3E}">
        <p14:creationId xmlns:p14="http://schemas.microsoft.com/office/powerpoint/2010/main" val="180054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/>
              <a:t>Water Sensitive Urban Design Approaches</a:t>
            </a:r>
            <a:endParaRPr lang="en-029" sz="32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53540"/>
            <a:ext cx="7620000" cy="459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88" y="4953000"/>
            <a:ext cx="2166937" cy="1439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295400"/>
            <a:ext cx="203446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799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457325"/>
            <a:ext cx="6191250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91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The ‘Urban’ Context of Barbados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4002073" cy="4351338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No discrete urban centre</a:t>
            </a:r>
          </a:p>
          <a:p>
            <a:r>
              <a:rPr lang="en-GB" dirty="0" smtClean="0"/>
              <a:t>Comprehensive network infrastructure and wide availability of services</a:t>
            </a:r>
          </a:p>
          <a:p>
            <a:r>
              <a:rPr lang="en-GB" dirty="0" smtClean="0"/>
              <a:t>PDP (2003) defines an Urban Corridor (UC)</a:t>
            </a:r>
          </a:p>
          <a:p>
            <a:r>
              <a:rPr lang="en-GB" dirty="0" smtClean="0"/>
              <a:t>Coastal location</a:t>
            </a:r>
          </a:p>
          <a:p>
            <a:r>
              <a:rPr lang="en-GB" dirty="0" smtClean="0"/>
              <a:t>Water and sewerage services play catch-up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" t="458" b="2954"/>
          <a:stretch/>
        </p:blipFill>
        <p:spPr>
          <a:xfrm>
            <a:off x="4915949" y="1690689"/>
            <a:ext cx="3131914" cy="4500140"/>
          </a:xfrm>
        </p:spPr>
      </p:pic>
    </p:spTree>
    <p:extLst>
      <p:ext uri="{BB962C8B-B14F-4D97-AF65-F5344CB8AC3E}">
        <p14:creationId xmlns:p14="http://schemas.microsoft.com/office/powerpoint/2010/main" val="148629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b="1" dirty="0" smtClean="0"/>
              <a:t>Some initiatives</a:t>
            </a:r>
            <a:endParaRPr lang="en-029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2590800" y="1447800"/>
            <a:ext cx="6096000" cy="4672769"/>
            <a:chOff x="1524000" y="1447800"/>
            <a:chExt cx="6096000" cy="4672769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1447800"/>
              <a:ext cx="3048000" cy="2152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447800"/>
              <a:ext cx="3048000" cy="2152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" y="3633401"/>
              <a:ext cx="6096000" cy="2487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533400" y="2209800"/>
            <a:ext cx="25901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Copenhagen</a:t>
            </a:r>
          </a:p>
          <a:p>
            <a:r>
              <a:rPr lang="en-US" dirty="0" smtClean="0"/>
              <a:t>Stormwater management</a:t>
            </a:r>
            <a:endParaRPr lang="en-029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4800600"/>
            <a:ext cx="18887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Hamburg-</a:t>
            </a:r>
            <a:r>
              <a:rPr lang="en-US" dirty="0" err="1" smtClean="0"/>
              <a:t>Harburg</a:t>
            </a:r>
            <a:endParaRPr lang="en-US" dirty="0" smtClean="0"/>
          </a:p>
          <a:p>
            <a:r>
              <a:rPr lang="en-US" dirty="0" smtClean="0"/>
              <a:t>Wastewater reuse</a:t>
            </a:r>
            <a:endParaRPr lang="en-029" dirty="0"/>
          </a:p>
        </p:txBody>
      </p:sp>
    </p:spTree>
    <p:extLst>
      <p:ext uri="{BB962C8B-B14F-4D97-AF65-F5344CB8AC3E}">
        <p14:creationId xmlns:p14="http://schemas.microsoft.com/office/powerpoint/2010/main" val="280179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Are we missing a trick?</a:t>
            </a:r>
            <a:endParaRPr lang="en-029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How could we do things better?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Could we ‘close’ the water cycle?</a:t>
            </a:r>
            <a:endParaRPr lang="en-029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1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b="1" dirty="0" smtClean="0"/>
              <a:t>Use of ICT in Water Management</a:t>
            </a:r>
            <a:endParaRPr lang="en-029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74275"/>
            <a:ext cx="5843587" cy="547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49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ICT – Where could we apply it in the Water Sector in Barbados?</a:t>
            </a:r>
            <a:endParaRPr lang="en-029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743200" y="3657600"/>
            <a:ext cx="48741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applications can you suggest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would do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would it be applied</a:t>
            </a:r>
            <a:endParaRPr lang="en-029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006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879"/>
            <a:ext cx="7952041" cy="5349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6248400"/>
            <a:ext cx="325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Vairavamoorthy</a:t>
            </a:r>
            <a:r>
              <a:rPr lang="en-US" dirty="0" smtClean="0"/>
              <a:t> &amp; </a:t>
            </a:r>
            <a:r>
              <a:rPr lang="en-US" dirty="0" err="1" smtClean="0"/>
              <a:t>Brikke</a:t>
            </a:r>
            <a:endParaRPr lang="en-029" dirty="0"/>
          </a:p>
        </p:txBody>
      </p:sp>
    </p:spTree>
    <p:extLst>
      <p:ext uri="{BB962C8B-B14F-4D97-AF65-F5344CB8AC3E}">
        <p14:creationId xmlns:p14="http://schemas.microsoft.com/office/powerpoint/2010/main" val="193598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029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4399"/>
            <a:ext cx="7900063" cy="573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6248400"/>
            <a:ext cx="325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Vairavamoorthy</a:t>
            </a:r>
            <a:r>
              <a:rPr lang="en-US" dirty="0" smtClean="0"/>
              <a:t> &amp; </a:t>
            </a:r>
            <a:r>
              <a:rPr lang="en-US" dirty="0" err="1" smtClean="0"/>
              <a:t>Brikke</a:t>
            </a:r>
            <a:endParaRPr lang="en-029" dirty="0"/>
          </a:p>
        </p:txBody>
      </p:sp>
    </p:spTree>
    <p:extLst>
      <p:ext uri="{BB962C8B-B14F-4D97-AF65-F5344CB8AC3E}">
        <p14:creationId xmlns:p14="http://schemas.microsoft.com/office/powerpoint/2010/main" val="336641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029" b="1" dirty="0"/>
              <a:t>Urban </a:t>
            </a:r>
            <a:r>
              <a:rPr lang="en-029" b="1" dirty="0" smtClean="0"/>
              <a:t>Demographics</a:t>
            </a:r>
            <a:r>
              <a:rPr lang="en-029" b="1" dirty="0"/>
              <a:t>:</a:t>
            </a:r>
            <a:r>
              <a:rPr lang="en-029" b="1" dirty="0" smtClean="0"/>
              <a:t> Overview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Population is ageing (under-15s fell from 24.1% in 1990 to 19.7% in 2010)</a:t>
            </a:r>
          </a:p>
          <a:p>
            <a:r>
              <a:rPr lang="en-GB" dirty="0" smtClean="0"/>
              <a:t>Suburbanisation rather than Urbanisation:</a:t>
            </a:r>
          </a:p>
          <a:p>
            <a:pPr lvl="1"/>
            <a:r>
              <a:rPr lang="en-GB" dirty="0" smtClean="0"/>
              <a:t>UC Share of Population fell from 67.9% in 2000 to 66.3% in 2010</a:t>
            </a:r>
          </a:p>
          <a:p>
            <a:pPr lvl="1"/>
            <a:r>
              <a:rPr lang="en-GB" dirty="0" smtClean="0"/>
              <a:t>UC Share of Occupied Dwellings in the UC fell from 69.7% in 2000 to 67.8%</a:t>
            </a:r>
          </a:p>
          <a:p>
            <a:pPr lvl="1"/>
            <a:r>
              <a:rPr lang="en-GB" dirty="0" smtClean="0"/>
              <a:t>Between 2005 and 2010 a net out-movement from ‘urban’ parishes; St. Michael (-2,505), St. Philip (+1,081)</a:t>
            </a:r>
          </a:p>
        </p:txBody>
      </p:sp>
    </p:spTree>
    <p:extLst>
      <p:ext uri="{BB962C8B-B14F-4D97-AF65-F5344CB8AC3E}">
        <p14:creationId xmlns:p14="http://schemas.microsoft.com/office/powerpoint/2010/main" val="378357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5"/>
          <a:stretch/>
        </p:blipFill>
        <p:spPr bwMode="auto">
          <a:xfrm>
            <a:off x="1533525" y="1620644"/>
            <a:ext cx="6076950" cy="408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Components of Urban Water</a:t>
            </a:r>
            <a:endParaRPr lang="en-029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446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002252" cy="5964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6248400"/>
            <a:ext cx="325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Vairavamoorthy</a:t>
            </a:r>
            <a:r>
              <a:rPr lang="en-US" dirty="0" smtClean="0"/>
              <a:t> &amp; </a:t>
            </a:r>
            <a:r>
              <a:rPr lang="en-US" dirty="0" err="1" smtClean="0"/>
              <a:t>Brikke</a:t>
            </a:r>
            <a:endParaRPr lang="en-029" dirty="0"/>
          </a:p>
        </p:txBody>
      </p:sp>
    </p:spTree>
    <p:extLst>
      <p:ext uri="{BB962C8B-B14F-4D97-AF65-F5344CB8AC3E}">
        <p14:creationId xmlns:p14="http://schemas.microsoft.com/office/powerpoint/2010/main" val="173556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" y="202406"/>
            <a:ext cx="8558213" cy="635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6248400"/>
            <a:ext cx="325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Vairavamoorthy</a:t>
            </a:r>
            <a:r>
              <a:rPr lang="en-US" dirty="0" smtClean="0"/>
              <a:t> &amp; </a:t>
            </a:r>
            <a:r>
              <a:rPr lang="en-US" dirty="0" err="1" smtClean="0"/>
              <a:t>Brikke</a:t>
            </a:r>
            <a:endParaRPr lang="en-029" dirty="0"/>
          </a:p>
        </p:txBody>
      </p:sp>
    </p:spTree>
    <p:extLst>
      <p:ext uri="{BB962C8B-B14F-4D97-AF65-F5344CB8AC3E}">
        <p14:creationId xmlns:p14="http://schemas.microsoft.com/office/powerpoint/2010/main" val="2486469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29" y="457200"/>
            <a:ext cx="8005771" cy="571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6248400"/>
            <a:ext cx="325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</a:t>
            </a:r>
            <a:r>
              <a:rPr lang="en-US" dirty="0" err="1" smtClean="0"/>
              <a:t>Vairavamoorthy</a:t>
            </a:r>
            <a:r>
              <a:rPr lang="en-US" dirty="0" smtClean="0"/>
              <a:t> &amp; </a:t>
            </a:r>
            <a:r>
              <a:rPr lang="en-US" dirty="0" err="1" smtClean="0"/>
              <a:t>Brikke</a:t>
            </a:r>
            <a:endParaRPr lang="en-029" dirty="0"/>
          </a:p>
        </p:txBody>
      </p:sp>
    </p:spTree>
    <p:extLst>
      <p:ext uri="{BB962C8B-B14F-4D97-AF65-F5344CB8AC3E}">
        <p14:creationId xmlns:p14="http://schemas.microsoft.com/office/powerpoint/2010/main" val="4105383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81025"/>
            <a:ext cx="76200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6291843"/>
            <a:ext cx="2166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Tanaka, 2010</a:t>
            </a:r>
            <a:endParaRPr lang="en-029" dirty="0"/>
          </a:p>
        </p:txBody>
      </p:sp>
    </p:spTree>
    <p:extLst>
      <p:ext uri="{BB962C8B-B14F-4D97-AF65-F5344CB8AC3E}">
        <p14:creationId xmlns:p14="http://schemas.microsoft.com/office/powerpoint/2010/main" val="408455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Water in the Urban Environment</a:t>
            </a:r>
            <a:endParaRPr lang="en-029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5144"/>
            <a:ext cx="4211935" cy="4353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595" y="1325880"/>
            <a:ext cx="4154805" cy="438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7000" y="6096000"/>
            <a:ext cx="236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It’s not so simple is it….</a:t>
            </a:r>
            <a:endParaRPr lang="en-029" dirty="0"/>
          </a:p>
        </p:txBody>
      </p:sp>
    </p:spTree>
    <p:extLst>
      <p:ext uri="{BB962C8B-B14F-4D97-AF65-F5344CB8AC3E}">
        <p14:creationId xmlns:p14="http://schemas.microsoft.com/office/powerpoint/2010/main" val="209858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</TotalTime>
  <Words>673</Words>
  <Application>Microsoft Office PowerPoint</Application>
  <PresentationFormat>On-screen Show (4:3)</PresentationFormat>
  <Paragraphs>85</Paragraphs>
  <Slides>25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Urban Water Management</vt:lpstr>
      <vt:lpstr>The ‘Urban’ Context of Barbados</vt:lpstr>
      <vt:lpstr>Urban Demographics: Overview</vt:lpstr>
      <vt:lpstr>Components of Urban Water</vt:lpstr>
      <vt:lpstr>PowerPoint Presentation</vt:lpstr>
      <vt:lpstr>PowerPoint Presentation</vt:lpstr>
      <vt:lpstr>PowerPoint Presentation</vt:lpstr>
      <vt:lpstr>PowerPoint Presentation</vt:lpstr>
      <vt:lpstr>Water in the Urban Environment</vt:lpstr>
      <vt:lpstr>So what are the water related challenges facing urban areas in the Caribbean?</vt:lpstr>
      <vt:lpstr>Water Management</vt:lpstr>
      <vt:lpstr>Climate related hazard impacts on urban environments</vt:lpstr>
      <vt:lpstr>Goals and levels of management</vt:lpstr>
      <vt:lpstr>The City as an organism</vt:lpstr>
      <vt:lpstr>An Integrated Approach</vt:lpstr>
      <vt:lpstr>Recent thinking in IUWM</vt:lpstr>
      <vt:lpstr>PowerPoint Presentation</vt:lpstr>
      <vt:lpstr>Water Sensitive Urban Design Approaches</vt:lpstr>
      <vt:lpstr>PowerPoint Presentation</vt:lpstr>
      <vt:lpstr>Some initiatives</vt:lpstr>
      <vt:lpstr>Are we missing a trick?</vt:lpstr>
      <vt:lpstr>Use of ICT in Water Management</vt:lpstr>
      <vt:lpstr>ICT – Where could we apply it in the Water Sector in Barbados?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 Water Management</dc:title>
  <dc:creator>CASHMAN, Adrian C</dc:creator>
  <cp:lastModifiedBy>BC052391</cp:lastModifiedBy>
  <cp:revision>17</cp:revision>
  <dcterms:created xsi:type="dcterms:W3CDTF">2015-08-13T13:02:07Z</dcterms:created>
  <dcterms:modified xsi:type="dcterms:W3CDTF">2015-08-13T18:23:14Z</dcterms:modified>
</cp:coreProperties>
</file>